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mos Trif" initials="AT" lastIdx="1" clrIdx="0">
    <p:extLst>
      <p:ext uri="{19B8F6BF-5375-455C-9EA6-DF929625EA0E}">
        <p15:presenceInfo xmlns:p15="http://schemas.microsoft.com/office/powerpoint/2012/main" userId="Almos Trif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4" d="100"/>
          <a:sy n="44" d="100"/>
        </p:scale>
        <p:origin x="1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27T11:29:27.907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comments" Target="../comments/commen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CA2AB-C7CF-4BB3-A957-DF68869EF7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C-R-A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72FC0E5-567D-4DFA-846B-6E033EECE5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1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93"/>
    </mc:Choice>
    <mc:Fallback xmlns="">
      <p:transition spd="slow" advTm="26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4A1A-6289-4A57-8F11-EED3E028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C-R-A:  Concrete-Representational- Abstract Sequence of Instruction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8CF69-6351-4CC2-A56B-717CC51CC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Concrete: using objects or manipulatives</a:t>
            </a:r>
          </a:p>
          <a:p>
            <a:r>
              <a:rPr lang="en-US" dirty="0"/>
              <a:t>Representational: using drawings to represent the objects</a:t>
            </a:r>
          </a:p>
          <a:p>
            <a:r>
              <a:rPr lang="en-US" dirty="0"/>
              <a:t>Abstract: teaching at an abstract level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1171CDE-94A3-41A1-8F25-A53A647C8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5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56"/>
    </mc:Choice>
    <mc:Fallback xmlns="">
      <p:transition spd="slow" advTm="63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C75F-B5E6-4538-BA96-0D48485BA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</a:t>
            </a:r>
            <a:br>
              <a:rPr lang="en-US" dirty="0"/>
            </a:br>
            <a:r>
              <a:rPr lang="en-US" dirty="0"/>
              <a:t>    - </a:t>
            </a:r>
            <a:r>
              <a:rPr lang="en-US" sz="2200" dirty="0"/>
              <a:t>Adopted from Allsopp (1999), Using Modeling, manipulatives, and mnemonics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BE64E-E575-4987-862F-71C7A652B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Teaching how to solve a one-variable algebra equation.</a:t>
            </a:r>
          </a:p>
          <a:p>
            <a:r>
              <a:rPr lang="en-US"/>
              <a:t>The equation is: 3a+ 2a+ 5 = 20</a:t>
            </a:r>
          </a:p>
          <a:p>
            <a:r>
              <a:rPr lang="en-US"/>
              <a:t>1. Concrete level: Objects are utilized to represent this equation:</a:t>
            </a:r>
          </a:p>
          <a:p>
            <a:r>
              <a:rPr lang="en-US"/>
              <a:t>The as are real plates and the numbers are beans: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13FF70B-7B50-4ACD-AE12-E28F771E9B80}"/>
              </a:ext>
            </a:extLst>
          </p:cNvPr>
          <p:cNvSpPr/>
          <p:nvPr/>
        </p:nvSpPr>
        <p:spPr>
          <a:xfrm>
            <a:off x="1225826" y="3932319"/>
            <a:ext cx="874643" cy="8914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945DC59-8B45-4B27-9A53-B9355B09E8AB}"/>
              </a:ext>
            </a:extLst>
          </p:cNvPr>
          <p:cNvSpPr/>
          <p:nvPr/>
        </p:nvSpPr>
        <p:spPr>
          <a:xfrm>
            <a:off x="1257696" y="505635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97307F3-D71C-49B1-A834-C541787E6100}"/>
              </a:ext>
            </a:extLst>
          </p:cNvPr>
          <p:cNvSpPr/>
          <p:nvPr/>
        </p:nvSpPr>
        <p:spPr>
          <a:xfrm>
            <a:off x="2100469" y="4400995"/>
            <a:ext cx="874643" cy="8914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8C8740-0E80-484E-AFFB-D13C4EA7E076}"/>
              </a:ext>
            </a:extLst>
          </p:cNvPr>
          <p:cNvSpPr/>
          <p:nvPr/>
        </p:nvSpPr>
        <p:spPr>
          <a:xfrm>
            <a:off x="4160659" y="4058215"/>
            <a:ext cx="874643" cy="8914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F92609-878E-4E69-8C74-853B5BE3A470}"/>
              </a:ext>
            </a:extLst>
          </p:cNvPr>
          <p:cNvSpPr/>
          <p:nvPr/>
        </p:nvSpPr>
        <p:spPr>
          <a:xfrm>
            <a:off x="4160658" y="5049847"/>
            <a:ext cx="874643" cy="8914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50D4B3F4-A77B-46BF-BB62-D63CCB5E0FAA}"/>
              </a:ext>
            </a:extLst>
          </p:cNvPr>
          <p:cNvSpPr/>
          <p:nvPr/>
        </p:nvSpPr>
        <p:spPr>
          <a:xfrm>
            <a:off x="3090594" y="4400995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Sign 9">
            <a:extLst>
              <a:ext uri="{FF2B5EF4-FFF2-40B4-BE49-F238E27FC236}">
                <a16:creationId xmlns:a16="http://schemas.microsoft.com/office/drawing/2014/main" id="{DA33FA56-719F-483B-A4C5-2FDA8309BFDB}"/>
              </a:ext>
            </a:extLst>
          </p:cNvPr>
          <p:cNvSpPr/>
          <p:nvPr/>
        </p:nvSpPr>
        <p:spPr>
          <a:xfrm>
            <a:off x="5016579" y="4402879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Equals 10">
            <a:extLst>
              <a:ext uri="{FF2B5EF4-FFF2-40B4-BE49-F238E27FC236}">
                <a16:creationId xmlns:a16="http://schemas.microsoft.com/office/drawing/2014/main" id="{0994B408-7A6B-4FD1-ABC8-A0339D4861C5}"/>
              </a:ext>
            </a:extLst>
          </p:cNvPr>
          <p:cNvSpPr/>
          <p:nvPr/>
        </p:nvSpPr>
        <p:spPr>
          <a:xfrm>
            <a:off x="7387665" y="4581171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60D83E-6752-474C-97EC-D8ADECB39DD8}"/>
              </a:ext>
            </a:extLst>
          </p:cNvPr>
          <p:cNvSpPr/>
          <p:nvPr/>
        </p:nvSpPr>
        <p:spPr>
          <a:xfrm>
            <a:off x="7908650" y="3832181"/>
            <a:ext cx="1365352" cy="19359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…..</a:t>
            </a:r>
          </a:p>
          <a:p>
            <a:pPr algn="ctr"/>
            <a:r>
              <a:rPr lang="en-US" sz="2400" dirty="0"/>
              <a:t>,,,,,</a:t>
            </a:r>
          </a:p>
          <a:p>
            <a:pPr algn="ctr"/>
            <a:r>
              <a:rPr lang="en-US" sz="2400" dirty="0"/>
              <a:t>,,,,,</a:t>
            </a:r>
          </a:p>
          <a:p>
            <a:pPr algn="ctr"/>
            <a:r>
              <a:rPr lang="en-US" sz="2400" dirty="0"/>
              <a:t>,,,,,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1A3360-F7A1-4DD9-A534-95FC4A8F0FE7}"/>
              </a:ext>
            </a:extLst>
          </p:cNvPr>
          <p:cNvSpPr/>
          <p:nvPr/>
        </p:nvSpPr>
        <p:spPr>
          <a:xfrm flipH="1">
            <a:off x="9663445" y="4400995"/>
            <a:ext cx="231113" cy="12402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…..</a:t>
            </a:r>
          </a:p>
          <a:p>
            <a:r>
              <a:rPr lang="en-US" b="1" dirty="0"/>
              <a:t>…. …..</a:t>
            </a:r>
          </a:p>
          <a:p>
            <a:r>
              <a:rPr lang="en-US" b="1" dirty="0"/>
              <a:t>…</a:t>
            </a:r>
          </a:p>
          <a:p>
            <a:r>
              <a:rPr lang="en-US" b="1" dirty="0"/>
              <a:t>…..</a:t>
            </a:r>
          </a:p>
          <a:p>
            <a:r>
              <a:rPr lang="en-US" b="1" dirty="0"/>
              <a:t>…..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…..</a:t>
            </a:r>
          </a:p>
          <a:p>
            <a:r>
              <a:rPr lang="en-US" b="1" dirty="0"/>
              <a:t>…..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B6EB52-7064-4285-90F3-DB1A3E6F8B3E}"/>
              </a:ext>
            </a:extLst>
          </p:cNvPr>
          <p:cNvSpPr/>
          <p:nvPr/>
        </p:nvSpPr>
        <p:spPr>
          <a:xfrm>
            <a:off x="6096000" y="3832182"/>
            <a:ext cx="1365352" cy="19359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/>
          </a:p>
          <a:p>
            <a:pPr algn="ctr"/>
            <a:r>
              <a:rPr lang="en-US" sz="2400" dirty="0"/>
              <a:t>,,,,,</a:t>
            </a:r>
          </a:p>
          <a:p>
            <a:pPr algn="ctr"/>
            <a:endParaRPr lang="en-US" sz="2400" dirty="0"/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AB1E9B5B-4EB3-4755-9651-990376804E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2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197"/>
    </mc:Choice>
    <mc:Fallback xmlns="">
      <p:transition spd="slow" advTm="85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31D36-FD1D-471C-A691-282456742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BDBDF-DFD3-4B03-87DF-2C23D60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/>
              <a:t>   (20-5)     </a:t>
            </a:r>
            <a:endParaRPr lang="en-US" sz="2000" b="1" dirty="0"/>
          </a:p>
          <a:p>
            <a:pPr algn="ctr"/>
            <a:r>
              <a:rPr lang="en-US" sz="2000" b="1" dirty="0"/>
              <a:t>,,,,,</a:t>
            </a:r>
          </a:p>
          <a:p>
            <a:pPr algn="ctr"/>
            <a:r>
              <a:rPr lang="en-US" sz="2000" b="1" dirty="0"/>
              <a:t>,,,,,</a:t>
            </a:r>
          </a:p>
          <a:p>
            <a:pPr algn="ctr"/>
            <a:r>
              <a:rPr lang="en-US" sz="2000" b="1" dirty="0"/>
              <a:t>,,,,,</a:t>
            </a:r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BF755F5-11AC-4ADC-A3F1-B99EA477225B}"/>
              </a:ext>
            </a:extLst>
          </p:cNvPr>
          <p:cNvSpPr/>
          <p:nvPr/>
        </p:nvSpPr>
        <p:spPr>
          <a:xfrm>
            <a:off x="1184564" y="266607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3F4D6E-643F-4F16-9F56-E24D2FF5C06E}"/>
              </a:ext>
            </a:extLst>
          </p:cNvPr>
          <p:cNvSpPr/>
          <p:nvPr/>
        </p:nvSpPr>
        <p:spPr>
          <a:xfrm>
            <a:off x="2503864" y="266607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31CC110-716D-442A-B7DE-B6C82E7BDDE1}"/>
              </a:ext>
            </a:extLst>
          </p:cNvPr>
          <p:cNvSpPr/>
          <p:nvPr/>
        </p:nvSpPr>
        <p:spPr>
          <a:xfrm>
            <a:off x="1133727" y="394899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216A7ED-9A7A-4A35-9CB1-3AC774D5A852}"/>
              </a:ext>
            </a:extLst>
          </p:cNvPr>
          <p:cNvSpPr/>
          <p:nvPr/>
        </p:nvSpPr>
        <p:spPr>
          <a:xfrm>
            <a:off x="2413004" y="394899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C8EC93-5D6E-4359-9F09-8E52D823C539}"/>
              </a:ext>
            </a:extLst>
          </p:cNvPr>
          <p:cNvSpPr/>
          <p:nvPr/>
        </p:nvSpPr>
        <p:spPr>
          <a:xfrm>
            <a:off x="1804171" y="3287845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quals 11">
            <a:extLst>
              <a:ext uri="{FF2B5EF4-FFF2-40B4-BE49-F238E27FC236}">
                <a16:creationId xmlns:a16="http://schemas.microsoft.com/office/drawing/2014/main" id="{03F6F376-92F1-4087-88C2-ABF45F654AFA}"/>
              </a:ext>
            </a:extLst>
          </p:cNvPr>
          <p:cNvSpPr/>
          <p:nvPr/>
        </p:nvSpPr>
        <p:spPr>
          <a:xfrm>
            <a:off x="3604396" y="3222890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F175C07-E4D4-4052-AAE0-952889CCFA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5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131"/>
    </mc:Choice>
    <mc:Fallback xmlns="">
      <p:transition spd="slow" advTm="73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D77D-F519-4DC7-B22B-A6A613230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831EEB1-8BFC-4DAB-BAFF-A6B6C965BE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35490"/>
              </p:ext>
            </p:extLst>
          </p:nvPr>
        </p:nvGraphicFramePr>
        <p:xfrm>
          <a:off x="677863" y="2160588"/>
          <a:ext cx="859631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262">
                  <a:extLst>
                    <a:ext uri="{9D8B030D-6E8A-4147-A177-3AD203B41FA5}">
                      <a16:colId xmlns:a16="http://schemas.microsoft.com/office/drawing/2014/main" val="1602375467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2158151784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1734279165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2537827244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1507382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48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029472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CADB94F5-348F-4C08-84D5-3EE51EDDE096}"/>
              </a:ext>
            </a:extLst>
          </p:cNvPr>
          <p:cNvSpPr/>
          <p:nvPr/>
        </p:nvSpPr>
        <p:spPr>
          <a:xfrm>
            <a:off x="1474741" y="3429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Equals 4">
            <a:extLst>
              <a:ext uri="{FF2B5EF4-FFF2-40B4-BE49-F238E27FC236}">
                <a16:creationId xmlns:a16="http://schemas.microsoft.com/office/drawing/2014/main" id="{9B718AE7-6CC2-4A5E-A378-011BDF6D1EAB}"/>
              </a:ext>
            </a:extLst>
          </p:cNvPr>
          <p:cNvSpPr/>
          <p:nvPr/>
        </p:nvSpPr>
        <p:spPr>
          <a:xfrm>
            <a:off x="3675484" y="3463897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FF0D03-1893-46C9-878E-51DF67C2355D}"/>
              </a:ext>
            </a:extLst>
          </p:cNvPr>
          <p:cNvSpPr/>
          <p:nvPr/>
        </p:nvSpPr>
        <p:spPr>
          <a:xfrm>
            <a:off x="5876228" y="3244334"/>
            <a:ext cx="4395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,,,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1D5F904-9648-45B9-9DCB-30779B97A1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5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13"/>
    </mc:Choice>
    <mc:Fallback xmlns="">
      <p:transition spd="slow" advTm="48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597BA-D69B-423F-A3DC-9FBBB428F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B5A9A-A8AA-4E60-AFB8-CF9FFF104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3a+2a+5=20</a:t>
            </a:r>
          </a:p>
          <a:p>
            <a:r>
              <a:rPr lang="en-US"/>
              <a:t>5a+5=20</a:t>
            </a:r>
          </a:p>
          <a:p>
            <a:r>
              <a:rPr lang="en-US"/>
              <a:t>5a=15</a:t>
            </a:r>
          </a:p>
          <a:p>
            <a:r>
              <a:rPr lang="en-US"/>
              <a:t>a=3</a:t>
            </a: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91F3B34-FA30-48C1-8D33-EE186FF7E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8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156"/>
    </mc:Choice>
    <mc:Fallback xmlns="">
      <p:transition spd="slow" advTm="116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</TotalTime>
  <Words>113</Words>
  <Application>Microsoft Office PowerPoint</Application>
  <PresentationFormat>Widescreen</PresentationFormat>
  <Paragraphs>39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C-R-A</vt:lpstr>
      <vt:lpstr>C-R-A:  Concrete-Representational- Abstract Sequence of Instruction</vt:lpstr>
      <vt:lpstr>Example     - Adopted from Allsopp (1999), Using Modeling, manipulatives, and mnemonics</vt:lpstr>
      <vt:lpstr>Example</vt:lpstr>
      <vt:lpstr>Example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C-R-A</dc:title>
  <dc:creator>Almos Trif</dc:creator>
  <cp:lastModifiedBy>Vanitra C. Brown</cp:lastModifiedBy>
  <cp:revision>15</cp:revision>
  <dcterms:created xsi:type="dcterms:W3CDTF">2018-08-27T15:07:38Z</dcterms:created>
  <dcterms:modified xsi:type="dcterms:W3CDTF">2019-11-25T19:47:41Z</dcterms:modified>
</cp:coreProperties>
</file>